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8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50" d="100"/>
          <a:sy n="50" d="100"/>
        </p:scale>
        <p:origin x="2342" y="8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2628" y="770467"/>
            <a:ext cx="8086725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000" spc="-120" baseline="0">
                <a:solidFill>
                  <a:srgbClr val="FFFFFF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0634" y="4198409"/>
            <a:ext cx="6921151" cy="1645920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75000"/>
                  </a:srgb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10/4/2016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75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16645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E5243-F52A-4D37-9694-EB26C6C31910}" type="datetimeFigureOut">
              <a:rPr lang="en-US" smtClean="0"/>
              <a:t>10/4/2016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49467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7963" y="695325"/>
            <a:ext cx="1971675" cy="4800600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78644" y="714376"/>
            <a:ext cx="5800725" cy="540067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7B6E1-634A-48DC-9E8B-D894023267EF}" type="datetimeFigureOut">
              <a:rPr lang="en-US" smtClean="0"/>
              <a:t>10/4/2016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97379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D3E9E-A95C-48F2-B4BF-A71542E0BE9A}" type="datetimeFigureOut">
              <a:rPr lang="en-US" smtClean="0"/>
              <a:t>10/4/2016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70651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2628" y="767419"/>
            <a:ext cx="8085582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000" b="0" baseline="0">
                <a:solidFill>
                  <a:schemeClr val="accent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0634" y="4187275"/>
            <a:ext cx="6919722" cy="1645920"/>
          </a:xfrm>
        </p:spPr>
        <p:txBody>
          <a:bodyPr anchor="t"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48942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7492" y="1993392"/>
            <a:ext cx="3806190" cy="3767328"/>
          </a:xfrm>
        </p:spPr>
        <p:txBody>
          <a:bodyPr/>
          <a:lstStyle>
            <a:lvl1pPr>
              <a:defRPr sz="22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7738" y="1993392"/>
            <a:ext cx="3806190" cy="3767328"/>
          </a:xfrm>
        </p:spPr>
        <p:txBody>
          <a:bodyPr/>
          <a:lstStyle>
            <a:lvl1pPr>
              <a:defRPr sz="22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952B5-7A2F-4CC8-B7CE-9234E21C2837}" type="datetimeFigureOut">
              <a:rPr lang="en-US" smtClean="0"/>
              <a:t>10/4/2016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73027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7492" y="2032000"/>
            <a:ext cx="3806190" cy="7234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7492" y="2736150"/>
            <a:ext cx="3806190" cy="3200400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66310" y="2029968"/>
            <a:ext cx="3806190" cy="722376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 cap="all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66310" y="2734056"/>
            <a:ext cx="3806190" cy="3200400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DA07A-9201-4B4B-BAF2-015AFA30F520}" type="datetimeFigureOut">
              <a:rPr lang="en-US" smtClean="0"/>
              <a:t>10/4/2016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28259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7E00A-486F-4252-8B1D-E32645521F49}" type="datetimeFigureOut">
              <a:rPr lang="en-US" smtClean="0"/>
              <a:t>10/4/2016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92432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DF5F92-E675-4B36-9A60-69A962A68675}" type="datetimeFigureOut">
              <a:rPr lang="en-US" smtClean="0"/>
              <a:t>10/4/2016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682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715000" y="0"/>
            <a:ext cx="3429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6196053" y="542282"/>
            <a:ext cx="253746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3600">
                <a:solidFill>
                  <a:srgbClr val="FFFFFF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" y="762000"/>
            <a:ext cx="4572000" cy="4572000"/>
          </a:xfrm>
        </p:spPr>
        <p:txBody>
          <a:bodyPr/>
          <a:lstStyle>
            <a:lvl1pPr>
              <a:defRPr sz="22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06987" y="2511813"/>
            <a:ext cx="254889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00">
                <a:solidFill>
                  <a:srgbClr val="404040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E2C9B-5FA2-460D-9BE7-B0812FC2A6FF}" type="datetimeFigureOut">
              <a:rPr lang="en-US" smtClean="0"/>
              <a:t>10/4/2016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73187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6918" y="5418668"/>
            <a:ext cx="8085582" cy="613283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9144000" cy="5330952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rgbClr val="4D4D4D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7492" y="5909735"/>
            <a:ext cx="6922008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75000"/>
                  </a:srgb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10/4/2016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75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48279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2919" y="499533"/>
            <a:ext cx="8079581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7206" y="1993393"/>
            <a:ext cx="8065294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4350" y="6412447"/>
            <a:ext cx="30861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75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10/4/2016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4350" y="6554697"/>
            <a:ext cx="37719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41193" y="5829748"/>
            <a:ext cx="219456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0" b="0">
                <a:ln>
                  <a:noFill/>
                </a:ln>
                <a:solidFill>
                  <a:schemeClr val="accent1">
                    <a:alpha val="20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3788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3" r:id="rId1"/>
    <p:sldLayoutId id="2147483884" r:id="rId2"/>
    <p:sldLayoutId id="2147483885" r:id="rId3"/>
    <p:sldLayoutId id="2147483886" r:id="rId4"/>
    <p:sldLayoutId id="2147483887" r:id="rId5"/>
    <p:sldLayoutId id="2147483888" r:id="rId6"/>
    <p:sldLayoutId id="2147483889" r:id="rId7"/>
    <p:sldLayoutId id="2147483890" r:id="rId8"/>
    <p:sldLayoutId id="2147483891" r:id="rId9"/>
    <p:sldLayoutId id="2147483892" r:id="rId10"/>
    <p:sldLayoutId id="214748389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274320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s-CL" sz="6000" dirty="0" smtClean="0"/>
              <a:t>Mapeo de Texturas</a:t>
            </a:r>
            <a:endParaRPr lang="es-PE" sz="600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CL" dirty="0" smtClean="0"/>
              <a:t>Dr. Ivan Sipiran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938214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 err="1" smtClean="0"/>
              <a:t>Texture</a:t>
            </a:r>
            <a:r>
              <a:rPr lang="es-CL" dirty="0" smtClean="0"/>
              <a:t> </a:t>
            </a:r>
            <a:r>
              <a:rPr lang="es-CL" dirty="0" err="1" smtClean="0"/>
              <a:t>lookup</a:t>
            </a:r>
            <a:endParaRPr lang="es-PE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6033" y="2021205"/>
            <a:ext cx="6760528" cy="4120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677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 err="1" smtClean="0"/>
              <a:t>Texture</a:t>
            </a:r>
            <a:r>
              <a:rPr lang="es-CL" dirty="0" smtClean="0"/>
              <a:t> </a:t>
            </a:r>
            <a:r>
              <a:rPr lang="es-CL" dirty="0" err="1" smtClean="0"/>
              <a:t>filtering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07206" y="1993393"/>
            <a:ext cx="8065294" cy="4732527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s-CL" dirty="0" smtClean="0"/>
              <a:t> La estrategia más simple es retornar el pixel más cercano a la coordenada (</a:t>
            </a:r>
            <a:r>
              <a:rPr lang="es-CL" dirty="0" err="1" smtClean="0"/>
              <a:t>u,v</a:t>
            </a:r>
            <a:r>
              <a:rPr lang="es-CL" dirty="0" smtClean="0"/>
              <a:t>) dada</a:t>
            </a:r>
          </a:p>
          <a:p>
            <a:pPr>
              <a:buFont typeface="Wingdings" panose="05000000000000000000" pitchFamily="2" charset="2"/>
              <a:buChar char="§"/>
            </a:pPr>
            <a:endParaRPr lang="es-CL" dirty="0"/>
          </a:p>
          <a:p>
            <a:pPr>
              <a:buFont typeface="Wingdings" panose="05000000000000000000" pitchFamily="2" charset="2"/>
              <a:buChar char="§"/>
            </a:pPr>
            <a:endParaRPr lang="es-CL" dirty="0" smtClean="0"/>
          </a:p>
          <a:p>
            <a:pPr>
              <a:buFont typeface="Wingdings" panose="05000000000000000000" pitchFamily="2" charset="2"/>
              <a:buChar char="§"/>
            </a:pPr>
            <a:endParaRPr lang="es-CL" dirty="0"/>
          </a:p>
          <a:p>
            <a:pPr>
              <a:buFont typeface="Wingdings" panose="05000000000000000000" pitchFamily="2" charset="2"/>
              <a:buChar char="§"/>
            </a:pPr>
            <a:endParaRPr lang="es-CL" dirty="0" smtClean="0"/>
          </a:p>
          <a:p>
            <a:pPr>
              <a:buFont typeface="Wingdings" panose="05000000000000000000" pitchFamily="2" charset="2"/>
              <a:buChar char="§"/>
            </a:pPr>
            <a:endParaRPr lang="es-CL" dirty="0"/>
          </a:p>
          <a:p>
            <a:pPr>
              <a:buFont typeface="Wingdings" panose="05000000000000000000" pitchFamily="2" charset="2"/>
              <a:buChar char="§"/>
            </a:pPr>
            <a:r>
              <a:rPr lang="es-CL" dirty="0" smtClean="0"/>
              <a:t> A los lejos, la textura es irreconocible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s-CL" dirty="0"/>
              <a:t> </a:t>
            </a:r>
            <a:r>
              <a:rPr lang="es-CL" dirty="0" smtClean="0"/>
              <a:t>De cerca, la imagen contiene artefactos</a:t>
            </a:r>
            <a:endParaRPr lang="es-PE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688" y="2737022"/>
            <a:ext cx="7476042" cy="1829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6442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 smtClean="0"/>
              <a:t>Magnificación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s-CL" dirty="0" smtClean="0"/>
              <a:t> La imagen muestra artefactos porque cada elemento de la textura puede llegar a cubrir varios pixeles en la imagen </a:t>
            </a:r>
            <a:r>
              <a:rPr lang="es-CL" dirty="0" err="1" smtClean="0"/>
              <a:t>renderizada</a:t>
            </a:r>
            <a:r>
              <a:rPr lang="es-CL" dirty="0" smtClean="0"/>
              <a:t>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s-CL" dirty="0"/>
              <a:t> </a:t>
            </a:r>
            <a:r>
              <a:rPr lang="es-CL" dirty="0" smtClean="0"/>
              <a:t>La solución es aplicar una interpolación bilineal </a:t>
            </a:r>
            <a:endParaRPr lang="es-PE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1537" y="3651591"/>
            <a:ext cx="6726598" cy="2749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1059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 smtClean="0"/>
              <a:t>Introducción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07206" y="1993393"/>
            <a:ext cx="3849641" cy="4667383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s-CL" dirty="0" smtClean="0"/>
              <a:t> Objetos reales describen una apariencia compleja.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s-CL" dirty="0"/>
              <a:t> </a:t>
            </a:r>
            <a:r>
              <a:rPr lang="es-CL" dirty="0" smtClean="0"/>
              <a:t>Asignarle color a cada punto de un objeto complejo sería una tarea tediosa.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s-CL" dirty="0"/>
              <a:t> </a:t>
            </a:r>
            <a:r>
              <a:rPr lang="es-CL" dirty="0" smtClean="0"/>
              <a:t>Debemos buscar mecanismo que simplifique el graficado de objetos.</a:t>
            </a:r>
            <a:endParaRPr lang="es-PE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93" t="30286" r="31838"/>
          <a:stretch/>
        </p:blipFill>
        <p:spPr>
          <a:xfrm>
            <a:off x="4356847" y="2796987"/>
            <a:ext cx="4580966" cy="3160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8949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 smtClean="0"/>
              <a:t>Introducción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07206" y="1993393"/>
            <a:ext cx="4369594" cy="3766185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s-CL" dirty="0" smtClean="0"/>
              <a:t> Una alternativa es el uso de texturas.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s-CL" dirty="0"/>
              <a:t> </a:t>
            </a:r>
            <a:r>
              <a:rPr lang="es-CL" dirty="0" smtClean="0"/>
              <a:t>La idea es añadir realismo a un objeto 3D (compuesto de mallas poligonales, por ejemplo) a través del uso de imágenes.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s-CL" dirty="0"/>
              <a:t> </a:t>
            </a:r>
            <a:r>
              <a:rPr lang="es-CL" dirty="0" smtClean="0"/>
              <a:t>Las imágenes se tienden sobre el objeto, </a:t>
            </a:r>
            <a:r>
              <a:rPr lang="es-CL" dirty="0"/>
              <a:t>c</a:t>
            </a:r>
            <a:r>
              <a:rPr lang="es-CL" dirty="0" smtClean="0"/>
              <a:t>ubriéndolo y de esa forma añadiendo color a la superficie.</a:t>
            </a:r>
            <a:endParaRPr lang="es-PE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75" t="31740" r="32059" b="1898"/>
          <a:stretch/>
        </p:blipFill>
        <p:spPr>
          <a:xfrm>
            <a:off x="4730003" y="2752164"/>
            <a:ext cx="4267201" cy="2850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2177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 smtClean="0"/>
              <a:t>Introducción</a:t>
            </a:r>
            <a:endParaRPr lang="es-PE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41" t="12332" r="24020"/>
          <a:stretch/>
        </p:blipFill>
        <p:spPr>
          <a:xfrm>
            <a:off x="887504" y="1900517"/>
            <a:ext cx="7419714" cy="4491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1843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 smtClean="0"/>
              <a:t>Introducción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07206" y="1993393"/>
            <a:ext cx="8065294" cy="4604631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s-CL" dirty="0" smtClean="0"/>
              <a:t> El problema se conoce como “mapeo de texturas” o “</a:t>
            </a:r>
            <a:r>
              <a:rPr lang="es-CL" dirty="0" err="1" smtClean="0"/>
              <a:t>texture</a:t>
            </a:r>
            <a:r>
              <a:rPr lang="es-CL" dirty="0" smtClean="0"/>
              <a:t> </a:t>
            </a:r>
            <a:r>
              <a:rPr lang="es-CL" dirty="0" err="1" smtClean="0"/>
              <a:t>mapping</a:t>
            </a:r>
            <a:r>
              <a:rPr lang="es-CL" dirty="0" smtClean="0"/>
              <a:t>”.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s-CL" dirty="0"/>
              <a:t> </a:t>
            </a:r>
            <a:r>
              <a:rPr lang="es-CL" dirty="0" smtClean="0"/>
              <a:t>Cómo tender una imagen (objeto 2D) sobre una superficie (objeto 3D)?    Problema no trivial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s-CL" dirty="0"/>
              <a:t> </a:t>
            </a:r>
            <a:r>
              <a:rPr lang="es-CL" dirty="0" smtClean="0"/>
              <a:t>La imagen almacena información de color en los pixeles. La idea es asignar a cada vértice de la superficie una coordenada que le corresponda en la imagen.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s-CL" dirty="0"/>
              <a:t> </a:t>
            </a:r>
            <a:r>
              <a:rPr lang="es-CL" dirty="0" smtClean="0"/>
              <a:t>Coordenada de textura:</a:t>
            </a:r>
          </a:p>
          <a:p>
            <a:pPr marL="627063" lvl="1" indent="-179388">
              <a:buFont typeface="Wingdings" panose="05000000000000000000" pitchFamily="2" charset="2"/>
              <a:buChar char="§"/>
            </a:pPr>
            <a:r>
              <a:rPr lang="es-CL" dirty="0" smtClean="0"/>
              <a:t>Coordenada 2D (</a:t>
            </a:r>
            <a:r>
              <a:rPr lang="es-CL" dirty="0" err="1" smtClean="0"/>
              <a:t>u,v</a:t>
            </a:r>
            <a:r>
              <a:rPr lang="es-CL" dirty="0" smtClean="0"/>
              <a:t>) la cual mapea a una ubicación de la imagen</a:t>
            </a:r>
          </a:p>
          <a:p>
            <a:pPr marL="627063" lvl="1" indent="-179388">
              <a:buFont typeface="Wingdings" panose="05000000000000000000" pitchFamily="2" charset="2"/>
              <a:buChar char="§"/>
            </a:pPr>
            <a:r>
              <a:rPr lang="es-CL" dirty="0"/>
              <a:t> </a:t>
            </a:r>
            <a:r>
              <a:rPr lang="es-CL" dirty="0" smtClean="0"/>
              <a:t>Coordenadas de texturas: se especifican en el rango [0,1]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7159047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 smtClean="0"/>
              <a:t>Mapeo de texturas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s-CL" dirty="0" smtClean="0"/>
              <a:t> Se realiza usando coordenadas de texturas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s-CL" dirty="0"/>
              <a:t> </a:t>
            </a:r>
            <a:r>
              <a:rPr lang="es-CL" dirty="0" smtClean="0"/>
              <a:t>La imagen de textura tiene coordenadas (0,0) en</a:t>
            </a:r>
          </a:p>
          <a:p>
            <a:pPr marL="0" indent="0">
              <a:buNone/>
            </a:pPr>
            <a:r>
              <a:rPr lang="es-CL" dirty="0" smtClean="0"/>
              <a:t>    esquina inferior izquierda y (1,1) en la esquina</a:t>
            </a:r>
          </a:p>
          <a:p>
            <a:pPr marL="0" indent="0">
              <a:buNone/>
            </a:pPr>
            <a:r>
              <a:rPr lang="es-CL" dirty="0"/>
              <a:t> </a:t>
            </a:r>
            <a:r>
              <a:rPr lang="es-CL" dirty="0" smtClean="0"/>
              <a:t>    superior derecha.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s-CL" dirty="0"/>
              <a:t> </a:t>
            </a:r>
            <a:r>
              <a:rPr lang="es-CL" dirty="0" smtClean="0"/>
              <a:t>Dado un objeto 3D, hay que especificar las coordenadas (</a:t>
            </a:r>
            <a:r>
              <a:rPr lang="es-CL" dirty="0" err="1" smtClean="0"/>
              <a:t>u,v</a:t>
            </a:r>
            <a:r>
              <a:rPr lang="es-CL" dirty="0" smtClean="0"/>
              <a:t>) en cada vértice.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s-CL" dirty="0"/>
              <a:t> </a:t>
            </a:r>
            <a:r>
              <a:rPr lang="es-CL" dirty="0" smtClean="0"/>
              <a:t>Cuando se grafica un pixel, interpolar (</a:t>
            </a:r>
            <a:r>
              <a:rPr lang="es-CL" dirty="0" err="1" smtClean="0"/>
              <a:t>u,v</a:t>
            </a:r>
            <a:r>
              <a:rPr lang="es-CL" dirty="0" smtClean="0"/>
              <a:t>) en el punto de intersección, usar esas coordenadas para calcular el color desde la textura.</a:t>
            </a:r>
            <a:endParaRPr lang="es-PE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9023" y="1993393"/>
            <a:ext cx="1913965" cy="1622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07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 smtClean="0"/>
              <a:t>Mapeo de Texturas</a:t>
            </a:r>
            <a:endParaRPr lang="es-PE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919" y="2241175"/>
            <a:ext cx="8352636" cy="4491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250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 smtClean="0"/>
              <a:t>Mapeo de texturas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s-CL" dirty="0" smtClean="0"/>
              <a:t> Generalmente las imágenes de texturas son imágenes complejas que guardan trozos de texturas en una sola imagen</a:t>
            </a:r>
            <a:endParaRPr lang="es-PE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6906" y="2874539"/>
            <a:ext cx="5245894" cy="3679058"/>
          </a:xfrm>
          <a:prstGeom prst="rect">
            <a:avLst/>
          </a:prstGeom>
        </p:spPr>
      </p:pic>
      <p:sp>
        <p:nvSpPr>
          <p:cNvPr id="5" name="Rectángulo 4"/>
          <p:cNvSpPr/>
          <p:nvPr/>
        </p:nvSpPr>
        <p:spPr>
          <a:xfrm>
            <a:off x="2151529" y="6311153"/>
            <a:ext cx="1308847" cy="44823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0553515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 smtClean="0"/>
              <a:t>Mapeo de texturas</a:t>
            </a:r>
            <a:endParaRPr lang="es-PE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2305" y="2404423"/>
            <a:ext cx="7171766" cy="3644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624323"/>
      </p:ext>
    </p:extLst>
  </p:cSld>
  <p:clrMapOvr>
    <a:masterClrMapping/>
  </p:clrMapOvr>
</p:sld>
</file>

<file path=ppt/theme/theme1.xml><?xml version="1.0" encoding="utf-8"?>
<a:theme xmlns:a="http://schemas.openxmlformats.org/drawingml/2006/main" name="Metropolitana">
  <a:themeElements>
    <a:clrScheme name="Metropolitana">
      <a:dk1>
        <a:sysClr val="windowText" lastClr="000000"/>
      </a:dk1>
      <a:lt1>
        <a:sysClr val="window" lastClr="FFFFFF"/>
      </a:lt1>
      <a:dk2>
        <a:srgbClr val="162F33"/>
      </a:dk2>
      <a:lt2>
        <a:srgbClr val="EAF0E0"/>
      </a:lt2>
      <a:accent1>
        <a:srgbClr val="50B4C8"/>
      </a:accent1>
      <a:accent2>
        <a:srgbClr val="A8B97F"/>
      </a:accent2>
      <a:accent3>
        <a:srgbClr val="9B9256"/>
      </a:accent3>
      <a:accent4>
        <a:srgbClr val="657689"/>
      </a:accent4>
      <a:accent5>
        <a:srgbClr val="7A855D"/>
      </a:accent5>
      <a:accent6>
        <a:srgbClr val="84AC9D"/>
      </a:accent6>
      <a:hlink>
        <a:srgbClr val="2370CD"/>
      </a:hlink>
      <a:folHlink>
        <a:srgbClr val="877589"/>
      </a:folHlink>
    </a:clrScheme>
    <a:fontScheme name="Metropolitana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a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TM03457491[[fn=Metrópoli]]</Template>
  <TotalTime>1834</TotalTime>
  <Words>376</Words>
  <Application>Microsoft Office PowerPoint</Application>
  <PresentationFormat>Presentación en pantalla (4:3)</PresentationFormat>
  <Paragraphs>42</Paragraphs>
  <Slides>12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6" baseType="lpstr">
      <vt:lpstr>Arial</vt:lpstr>
      <vt:lpstr>Calibri Light</vt:lpstr>
      <vt:lpstr>Wingdings</vt:lpstr>
      <vt:lpstr>Metropolitana</vt:lpstr>
      <vt:lpstr>Mapeo de Texturas</vt:lpstr>
      <vt:lpstr>Introducción</vt:lpstr>
      <vt:lpstr>Introducción</vt:lpstr>
      <vt:lpstr>Introducción</vt:lpstr>
      <vt:lpstr>Introducción</vt:lpstr>
      <vt:lpstr>Mapeo de texturas</vt:lpstr>
      <vt:lpstr>Mapeo de Texturas</vt:lpstr>
      <vt:lpstr>Mapeo de texturas</vt:lpstr>
      <vt:lpstr>Mapeo de texturas</vt:lpstr>
      <vt:lpstr>Texture lookup</vt:lpstr>
      <vt:lpstr>Texture filtering</vt:lpstr>
      <vt:lpstr>Magnificación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Gráficos en Computación</dc:title>
  <dc:creator>Ivan Sipiran</dc:creator>
  <cp:lastModifiedBy>Ivan Sipiran</cp:lastModifiedBy>
  <cp:revision>126</cp:revision>
  <dcterms:created xsi:type="dcterms:W3CDTF">2016-08-01T21:13:51Z</dcterms:created>
  <dcterms:modified xsi:type="dcterms:W3CDTF">2016-10-04T23:03:27Z</dcterms:modified>
</cp:coreProperties>
</file>

<file path=docProps/thumbnail.jpeg>
</file>